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4" r:id="rId4"/>
  </p:sldMasterIdLst>
  <p:notesMasterIdLst>
    <p:notesMasterId r:id="rId13"/>
  </p:notesMasterIdLst>
  <p:sldIdLst>
    <p:sldId id="256" r:id="rId5"/>
    <p:sldId id="262" r:id="rId6"/>
    <p:sldId id="263" r:id="rId7"/>
    <p:sldId id="264" r:id="rId8"/>
    <p:sldId id="266" r:id="rId9"/>
    <p:sldId id="269" r:id="rId10"/>
    <p:sldId id="268" r:id="rId11"/>
    <p:sldId id="267" r:id="rId12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Standard inndeling" id="{F169B739-C340-45A2-BF72-78CDAEE621A5}">
          <p14:sldIdLst>
            <p14:sldId id="256"/>
            <p14:sldId id="262"/>
            <p14:sldId id="263"/>
            <p14:sldId id="264"/>
          </p14:sldIdLst>
        </p14:section>
        <p14:section name="Inndeling uten navn" id="{96F70385-98A1-48A6-9FFB-58C3D9FFCC04}">
          <p14:sldIdLst>
            <p14:sldId id="266"/>
            <p14:sldId id="269"/>
            <p14:sldId id="268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93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9EE5"/>
    <a:srgbClr val="FFAF02"/>
    <a:srgbClr val="D41574"/>
    <a:srgbClr val="B03172"/>
    <a:srgbClr val="FA4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6571" autoAdjust="0"/>
  </p:normalViewPr>
  <p:slideViewPr>
    <p:cSldViewPr snapToGrid="0">
      <p:cViewPr varScale="1">
        <p:scale>
          <a:sx n="64" d="100"/>
          <a:sy n="64" d="100"/>
        </p:scale>
        <p:origin x="1566" y="66"/>
      </p:cViewPr>
      <p:guideLst>
        <p:guide orient="horz" pos="1938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ane Fisher-Naylor" userId="9837cd1f-3c47-42b6-88b8-74ee34fcb9ad" providerId="ADAL" clId="{627805DD-0C49-48B2-BE64-51F716E970F6}"/>
    <pc:docChg chg="undo custSel modSld">
      <pc:chgData name="Diane Fisher-Naylor" userId="9837cd1f-3c47-42b6-88b8-74ee34fcb9ad" providerId="ADAL" clId="{627805DD-0C49-48B2-BE64-51F716E970F6}" dt="2022-12-04T17:10:37.967" v="1109" actId="1076"/>
      <pc:docMkLst>
        <pc:docMk/>
      </pc:docMkLst>
      <pc:sldChg chg="modSp mod modNotesTx">
        <pc:chgData name="Diane Fisher-Naylor" userId="9837cd1f-3c47-42b6-88b8-74ee34fcb9ad" providerId="ADAL" clId="{627805DD-0C49-48B2-BE64-51F716E970F6}" dt="2022-12-04T16:56:28.492" v="149" actId="20577"/>
        <pc:sldMkLst>
          <pc:docMk/>
          <pc:sldMk cId="0" sldId="262"/>
        </pc:sldMkLst>
        <pc:spChg chg="mod">
          <ac:chgData name="Diane Fisher-Naylor" userId="9837cd1f-3c47-42b6-88b8-74ee34fcb9ad" providerId="ADAL" clId="{627805DD-0C49-48B2-BE64-51F716E970F6}" dt="2022-12-04T16:56:07.078" v="130" actId="20577"/>
          <ac:spMkLst>
            <pc:docMk/>
            <pc:sldMk cId="0" sldId="262"/>
            <ac:spMk id="171" creationId="{00000000-0000-0000-0000-000000000000}"/>
          </ac:spMkLst>
        </pc:spChg>
      </pc:sldChg>
      <pc:sldChg chg="modSp mod modNotesTx">
        <pc:chgData name="Diane Fisher-Naylor" userId="9837cd1f-3c47-42b6-88b8-74ee34fcb9ad" providerId="ADAL" clId="{627805DD-0C49-48B2-BE64-51F716E970F6}" dt="2022-12-04T16:58:03.124" v="373" actId="6549"/>
        <pc:sldMkLst>
          <pc:docMk/>
          <pc:sldMk cId="0" sldId="263"/>
        </pc:sldMkLst>
        <pc:spChg chg="mod">
          <ac:chgData name="Diane Fisher-Naylor" userId="9837cd1f-3c47-42b6-88b8-74ee34fcb9ad" providerId="ADAL" clId="{627805DD-0C49-48B2-BE64-51F716E970F6}" dt="2022-12-04T16:57:36.752" v="324" actId="6549"/>
          <ac:spMkLst>
            <pc:docMk/>
            <pc:sldMk cId="0" sldId="263"/>
            <ac:spMk id="184" creationId="{00000000-0000-0000-0000-000000000000}"/>
          </ac:spMkLst>
        </pc:spChg>
      </pc:sldChg>
      <pc:sldChg chg="addSp delSp modSp mod modNotesTx">
        <pc:chgData name="Diane Fisher-Naylor" userId="9837cd1f-3c47-42b6-88b8-74ee34fcb9ad" providerId="ADAL" clId="{627805DD-0C49-48B2-BE64-51F716E970F6}" dt="2022-12-04T17:04:41.832" v="866" actId="6549"/>
        <pc:sldMkLst>
          <pc:docMk/>
          <pc:sldMk cId="0" sldId="264"/>
        </pc:sldMkLst>
        <pc:spChg chg="del mod topLvl">
          <ac:chgData name="Diane Fisher-Naylor" userId="9837cd1f-3c47-42b6-88b8-74ee34fcb9ad" providerId="ADAL" clId="{627805DD-0C49-48B2-BE64-51F716E970F6}" dt="2022-12-04T17:01:28.709" v="680" actId="478"/>
          <ac:spMkLst>
            <pc:docMk/>
            <pc:sldMk cId="0" sldId="264"/>
            <ac:spMk id="30" creationId="{CADED194-C2B1-40A5-AABD-E38D100E6633}"/>
          </ac:spMkLst>
        </pc:spChg>
        <pc:spChg chg="mod">
          <ac:chgData name="Diane Fisher-Naylor" userId="9837cd1f-3c47-42b6-88b8-74ee34fcb9ad" providerId="ADAL" clId="{627805DD-0C49-48B2-BE64-51F716E970F6}" dt="2022-12-04T17:02:52.098" v="744" actId="20577"/>
          <ac:spMkLst>
            <pc:docMk/>
            <pc:sldMk cId="0" sldId="264"/>
            <ac:spMk id="38" creationId="{133BF6B4-F7EB-4280-BE23-61B5157B7B9F}"/>
          </ac:spMkLst>
        </pc:spChg>
        <pc:spChg chg="mod">
          <ac:chgData name="Diane Fisher-Naylor" userId="9837cd1f-3c47-42b6-88b8-74ee34fcb9ad" providerId="ADAL" clId="{627805DD-0C49-48B2-BE64-51F716E970F6}" dt="2022-12-04T16:58:16.470" v="374" actId="6549"/>
          <ac:spMkLst>
            <pc:docMk/>
            <pc:sldMk cId="0" sldId="264"/>
            <ac:spMk id="206" creationId="{00000000-0000-0000-0000-000000000000}"/>
          </ac:spMkLst>
        </pc:spChg>
        <pc:spChg chg="mod">
          <ac:chgData name="Diane Fisher-Naylor" userId="9837cd1f-3c47-42b6-88b8-74ee34fcb9ad" providerId="ADAL" clId="{627805DD-0C49-48B2-BE64-51F716E970F6}" dt="2022-12-04T16:59:49.781" v="579" actId="20577"/>
          <ac:spMkLst>
            <pc:docMk/>
            <pc:sldMk cId="0" sldId="264"/>
            <ac:spMk id="207" creationId="{00000000-0000-0000-0000-000000000000}"/>
          </ac:spMkLst>
        </pc:spChg>
        <pc:spChg chg="mod">
          <ac:chgData name="Diane Fisher-Naylor" userId="9837cd1f-3c47-42b6-88b8-74ee34fcb9ad" providerId="ADAL" clId="{627805DD-0C49-48B2-BE64-51F716E970F6}" dt="2022-12-04T17:02:44.482" v="732" actId="6549"/>
          <ac:spMkLst>
            <pc:docMk/>
            <pc:sldMk cId="0" sldId="264"/>
            <ac:spMk id="213" creationId="{00000000-0000-0000-0000-000000000000}"/>
          </ac:spMkLst>
        </pc:spChg>
        <pc:spChg chg="mod">
          <ac:chgData name="Diane Fisher-Naylor" userId="9837cd1f-3c47-42b6-88b8-74ee34fcb9ad" providerId="ADAL" clId="{627805DD-0C49-48B2-BE64-51F716E970F6}" dt="2022-12-04T17:01:43.437" v="686" actId="20577"/>
          <ac:spMkLst>
            <pc:docMk/>
            <pc:sldMk cId="0" sldId="264"/>
            <ac:spMk id="216" creationId="{00000000-0000-0000-0000-000000000000}"/>
          </ac:spMkLst>
        </pc:spChg>
        <pc:spChg chg="add del mod topLvl">
          <ac:chgData name="Diane Fisher-Naylor" userId="9837cd1f-3c47-42b6-88b8-74ee34fcb9ad" providerId="ADAL" clId="{627805DD-0C49-48B2-BE64-51F716E970F6}" dt="2022-12-04T17:00:45.071" v="586" actId="478"/>
          <ac:spMkLst>
            <pc:docMk/>
            <pc:sldMk cId="0" sldId="264"/>
            <ac:spMk id="218" creationId="{00000000-0000-0000-0000-000000000000}"/>
          </ac:spMkLst>
        </pc:spChg>
        <pc:spChg chg="mod">
          <ac:chgData name="Diane Fisher-Naylor" userId="9837cd1f-3c47-42b6-88b8-74ee34fcb9ad" providerId="ADAL" clId="{627805DD-0C49-48B2-BE64-51F716E970F6}" dt="2022-12-04T17:02:57.337" v="750" actId="20577"/>
          <ac:spMkLst>
            <pc:docMk/>
            <pc:sldMk cId="0" sldId="264"/>
            <ac:spMk id="221" creationId="{00000000-0000-0000-0000-000000000000}"/>
          </ac:spMkLst>
        </pc:spChg>
        <pc:spChg chg="mod">
          <ac:chgData name="Diane Fisher-Naylor" userId="9837cd1f-3c47-42b6-88b8-74ee34fcb9ad" providerId="ADAL" clId="{627805DD-0C49-48B2-BE64-51F716E970F6}" dt="2022-12-04T17:03:05.958" v="771" actId="20577"/>
          <ac:spMkLst>
            <pc:docMk/>
            <pc:sldMk cId="0" sldId="264"/>
            <ac:spMk id="224" creationId="{00000000-0000-0000-0000-000000000000}"/>
          </ac:spMkLst>
        </pc:spChg>
        <pc:spChg chg="mod">
          <ac:chgData name="Diane Fisher-Naylor" userId="9837cd1f-3c47-42b6-88b8-74ee34fcb9ad" providerId="ADAL" clId="{627805DD-0C49-48B2-BE64-51F716E970F6}" dt="2022-12-04T17:02:29.214" v="720" actId="6549"/>
          <ac:spMkLst>
            <pc:docMk/>
            <pc:sldMk cId="0" sldId="264"/>
            <ac:spMk id="227" creationId="{00000000-0000-0000-0000-000000000000}"/>
          </ac:spMkLst>
        </pc:spChg>
        <pc:spChg chg="mod">
          <ac:chgData name="Diane Fisher-Naylor" userId="9837cd1f-3c47-42b6-88b8-74ee34fcb9ad" providerId="ADAL" clId="{627805DD-0C49-48B2-BE64-51F716E970F6}" dt="2022-12-04T17:02:06.684" v="706" actId="20577"/>
          <ac:spMkLst>
            <pc:docMk/>
            <pc:sldMk cId="0" sldId="264"/>
            <ac:spMk id="229" creationId="{00000000-0000-0000-0000-000000000000}"/>
          </ac:spMkLst>
        </pc:spChg>
        <pc:grpChg chg="del">
          <ac:chgData name="Diane Fisher-Naylor" userId="9837cd1f-3c47-42b6-88b8-74ee34fcb9ad" providerId="ADAL" clId="{627805DD-0C49-48B2-BE64-51F716E970F6}" dt="2022-12-04T17:01:28.709" v="680" actId="478"/>
          <ac:grpSpMkLst>
            <pc:docMk/>
            <pc:sldMk cId="0" sldId="264"/>
            <ac:grpSpMk id="29" creationId="{22455071-9E72-4B46-A703-D575963FE72D}"/>
          </ac:grpSpMkLst>
        </pc:grpChg>
        <pc:grpChg chg="add del mod">
          <ac:chgData name="Diane Fisher-Naylor" userId="9837cd1f-3c47-42b6-88b8-74ee34fcb9ad" providerId="ADAL" clId="{627805DD-0C49-48B2-BE64-51F716E970F6}" dt="2022-12-04T17:00:45.071" v="586" actId="478"/>
          <ac:grpSpMkLst>
            <pc:docMk/>
            <pc:sldMk cId="0" sldId="264"/>
            <ac:grpSpMk id="217" creationId="{00000000-0000-0000-0000-000000000000}"/>
          </ac:grpSpMkLst>
        </pc:grpChg>
        <pc:picChg chg="topLvl">
          <ac:chgData name="Diane Fisher-Naylor" userId="9837cd1f-3c47-42b6-88b8-74ee34fcb9ad" providerId="ADAL" clId="{627805DD-0C49-48B2-BE64-51F716E970F6}" dt="2022-12-04T17:01:28.709" v="680" actId="478"/>
          <ac:picMkLst>
            <pc:docMk/>
            <pc:sldMk cId="0" sldId="264"/>
            <ac:picMk id="31" creationId="{8272C765-5E36-45B0-816D-030C39816DAB}"/>
          </ac:picMkLst>
        </pc:picChg>
        <pc:picChg chg="mod topLvl">
          <ac:chgData name="Diane Fisher-Naylor" userId="9837cd1f-3c47-42b6-88b8-74ee34fcb9ad" providerId="ADAL" clId="{627805DD-0C49-48B2-BE64-51F716E970F6}" dt="2022-12-04T17:00:45.071" v="586" actId="478"/>
          <ac:picMkLst>
            <pc:docMk/>
            <pc:sldMk cId="0" sldId="264"/>
            <ac:picMk id="219" creationId="{00000000-0000-0000-0000-000000000000}"/>
          </ac:picMkLst>
        </pc:picChg>
        <pc:picChg chg="mod">
          <ac:chgData name="Diane Fisher-Naylor" userId="9837cd1f-3c47-42b6-88b8-74ee34fcb9ad" providerId="ADAL" clId="{627805DD-0C49-48B2-BE64-51F716E970F6}" dt="2022-12-04T17:02:15.521" v="708" actId="1076"/>
          <ac:picMkLst>
            <pc:docMk/>
            <pc:sldMk cId="0" sldId="264"/>
            <ac:picMk id="230" creationId="{00000000-0000-0000-0000-000000000000}"/>
          </ac:picMkLst>
        </pc:picChg>
      </pc:sldChg>
      <pc:sldChg chg="modSp mod modNotesTx">
        <pc:chgData name="Diane Fisher-Naylor" userId="9837cd1f-3c47-42b6-88b8-74ee34fcb9ad" providerId="ADAL" clId="{627805DD-0C49-48B2-BE64-51F716E970F6}" dt="2022-12-04T17:06:50.652" v="990" actId="6549"/>
        <pc:sldMkLst>
          <pc:docMk/>
          <pc:sldMk cId="0" sldId="266"/>
        </pc:sldMkLst>
        <pc:spChg chg="mod">
          <ac:chgData name="Diane Fisher-Naylor" userId="9837cd1f-3c47-42b6-88b8-74ee34fcb9ad" providerId="ADAL" clId="{627805DD-0C49-48B2-BE64-51F716E970F6}" dt="2022-12-04T17:06:50.652" v="990" actId="6549"/>
          <ac:spMkLst>
            <pc:docMk/>
            <pc:sldMk cId="0" sldId="266"/>
            <ac:spMk id="248" creationId="{00000000-0000-0000-0000-000000000000}"/>
          </ac:spMkLst>
        </pc:spChg>
        <pc:picChg chg="mod">
          <ac:chgData name="Diane Fisher-Naylor" userId="9837cd1f-3c47-42b6-88b8-74ee34fcb9ad" providerId="ADAL" clId="{627805DD-0C49-48B2-BE64-51F716E970F6}" dt="2022-12-04T17:06:39.545" v="976" actId="1076"/>
          <ac:picMkLst>
            <pc:docMk/>
            <pc:sldMk cId="0" sldId="266"/>
            <ac:picMk id="256" creationId="{00000000-0000-0000-0000-000000000000}"/>
          </ac:picMkLst>
        </pc:picChg>
      </pc:sldChg>
      <pc:sldChg chg="delSp modSp mod">
        <pc:chgData name="Diane Fisher-Naylor" userId="9837cd1f-3c47-42b6-88b8-74ee34fcb9ad" providerId="ADAL" clId="{627805DD-0C49-48B2-BE64-51F716E970F6}" dt="2022-12-04T17:10:37.967" v="1109" actId="1076"/>
        <pc:sldMkLst>
          <pc:docMk/>
          <pc:sldMk cId="0" sldId="267"/>
        </pc:sldMkLst>
        <pc:spChg chg="mod">
          <ac:chgData name="Diane Fisher-Naylor" userId="9837cd1f-3c47-42b6-88b8-74ee34fcb9ad" providerId="ADAL" clId="{627805DD-0C49-48B2-BE64-51F716E970F6}" dt="2022-12-04T17:10:37.967" v="1109" actId="1076"/>
          <ac:spMkLst>
            <pc:docMk/>
            <pc:sldMk cId="0" sldId="267"/>
            <ac:spMk id="2" creationId="{BC364C44-3E8D-4BEA-A919-AA5DF5288B3E}"/>
          </ac:spMkLst>
        </pc:spChg>
        <pc:spChg chg="del">
          <ac:chgData name="Diane Fisher-Naylor" userId="9837cd1f-3c47-42b6-88b8-74ee34fcb9ad" providerId="ADAL" clId="{627805DD-0C49-48B2-BE64-51F716E970F6}" dt="2022-12-04T17:10:17.430" v="1106" actId="478"/>
          <ac:spMkLst>
            <pc:docMk/>
            <pc:sldMk cId="0" sldId="267"/>
            <ac:spMk id="4" creationId="{E44184DA-83E5-4136-91D5-66CD29AE593F}"/>
          </ac:spMkLst>
        </pc:spChg>
        <pc:spChg chg="mod">
          <ac:chgData name="Diane Fisher-Naylor" userId="9837cd1f-3c47-42b6-88b8-74ee34fcb9ad" providerId="ADAL" clId="{627805DD-0C49-48B2-BE64-51F716E970F6}" dt="2022-12-04T17:08:51.282" v="1051" actId="6549"/>
          <ac:spMkLst>
            <pc:docMk/>
            <pc:sldMk cId="0" sldId="267"/>
            <ac:spMk id="262" creationId="{00000000-0000-0000-0000-000000000000}"/>
          </ac:spMkLst>
        </pc:spChg>
      </pc:sldChg>
      <pc:sldChg chg="modNotesTx">
        <pc:chgData name="Diane Fisher-Naylor" userId="9837cd1f-3c47-42b6-88b8-74ee34fcb9ad" providerId="ADAL" clId="{627805DD-0C49-48B2-BE64-51F716E970F6}" dt="2022-12-04T17:08:25.572" v="1049" actId="20577"/>
        <pc:sldMkLst>
          <pc:docMk/>
          <pc:sldMk cId="0" sldId="268"/>
        </pc:sldMkLst>
      </pc:sldChg>
      <pc:sldChg chg="modNotesTx">
        <pc:chgData name="Diane Fisher-Naylor" userId="9837cd1f-3c47-42b6-88b8-74ee34fcb9ad" providerId="ADAL" clId="{627805DD-0C49-48B2-BE64-51F716E970F6}" dt="2022-12-04T17:07:49.245" v="1003" actId="6549"/>
        <pc:sldMkLst>
          <pc:docMk/>
          <pc:sldMk cId="783895095" sldId="26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al-world-physics-problems.com/potato-clock.html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Amikor mozgunk, lélegzünk, melegen tartjuk testünket, játszunk vagy gondolkodunk, energiát használunk. Amikor az autók vagy repülők működnek, energiát használnak fel. Amikor felkapcsoljuk a lámpát egy szobában, az energia működésben van. Az energia alapvetően bármi, amitől mi és a világ forog!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Ahogy világunkban egyre több technológia található, minél több energiát használunk fel, de annál több energiát is pazarolunk. Szeretnénk, ha </a:t>
            </a:r>
            <a:r>
              <a:rPr lang="hu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kreatív erőtöket</a:t>
            </a:r>
            <a:r>
              <a:rPr lang="hu" sz="12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arra használnátok</a:t>
            </a:r>
            <a:r>
              <a:rPr lang="hu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h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hogy találmányokon </a:t>
            </a:r>
            <a:r>
              <a:rPr lang="hu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gondolkodjatok </a:t>
            </a:r>
            <a:r>
              <a:rPr lang="h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az energia okosabb felhasználása érdekében.</a:t>
            </a:r>
            <a:endParaRPr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0" name="Google Shape;18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100"/>
              <a:buNone/>
            </a:pPr>
            <a:r>
              <a:rPr lang="h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Nagyon egyszerűen, élelmiszerre van szükségünk ahhoz, hogy energiát nyerjünk a testünk működéséhez (mozgás, gondolkodás, de minden olyan lényeges dolog, mint a vér pumpálása az összes szervbe és a légzés!). Testünk minden egyes sejtje 10 évente kicserélődik – ez az, </a:t>
            </a:r>
            <a:r>
              <a:rPr lang="hu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ahogy a testünk folyamatosan,</a:t>
            </a:r>
            <a:r>
              <a:rPr lang="hu" sz="1200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u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csendben dolgozik!</a:t>
            </a:r>
            <a:endParaRPr sz="21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u" dirty="0" smtClean="0">
                <a:latin typeface="Calibri"/>
                <a:ea typeface="Calibri"/>
                <a:cs typeface="Calibri"/>
                <a:sym typeface="Calibri"/>
              </a:rPr>
              <a:t>Ott </a:t>
            </a:r>
            <a:r>
              <a:rPr lang="hu" dirty="0">
                <a:latin typeface="Calibri"/>
                <a:ea typeface="Calibri"/>
                <a:cs typeface="Calibri"/>
                <a:sym typeface="Calibri"/>
              </a:rPr>
              <a:t>van az az energia is, amelyet a mindennap elfogyasztott ételek elkészítéséhez használunk.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Gondoljunk csak az energiabeli különbségekre, </a:t>
            </a:r>
            <a:r>
              <a:rPr lang="hu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amely </a:t>
            </a:r>
            <a:r>
              <a:rPr lang="hu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egy </a:t>
            </a:r>
            <a:r>
              <a:rPr lang="hu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sima </a:t>
            </a:r>
            <a:r>
              <a:rPr lang="hu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főtt burgonya </a:t>
            </a:r>
            <a:r>
              <a:rPr lang="hu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elkészítése és egy burgonyakroketthez,</a:t>
            </a:r>
            <a:r>
              <a:rPr lang="hu" baseline="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vagy sültkrumplihoz </a:t>
            </a:r>
            <a:r>
              <a:rPr lang="hu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felhasznált energia között van!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u" dirty="0">
                <a:latin typeface="Calibri"/>
                <a:ea typeface="Calibri"/>
                <a:cs typeface="Calibri"/>
                <a:sym typeface="Calibri"/>
              </a:rPr>
              <a:t>És ez még a szállítást és a tárolást </a:t>
            </a:r>
            <a:r>
              <a:rPr lang="hu" dirty="0" smtClean="0">
                <a:latin typeface="Calibri"/>
                <a:ea typeface="Calibri"/>
                <a:cs typeface="Calibri"/>
                <a:sym typeface="Calibri"/>
              </a:rPr>
              <a:t>nem</a:t>
            </a:r>
            <a:r>
              <a:rPr lang="hu" baseline="0" dirty="0" smtClean="0">
                <a:latin typeface="Calibri"/>
                <a:ea typeface="Calibri"/>
                <a:cs typeface="Calibri"/>
                <a:sym typeface="Calibri"/>
              </a:rPr>
              <a:t> is tartalmazza.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u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És ez más anyagokra is vonatkozik, nem csak az élelmiszerekre! Gondolj bele, mi a különbség egy fapad és egy nagy kényelmes kanapé között, szerinted hány lépés kell ezek </a:t>
            </a:r>
            <a:r>
              <a:rPr lang="hu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elkészítéséhez!!</a:t>
            </a:r>
            <a:endParaRPr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Érdekesség: A burgonyából energiatermelő is lehet! A burgonyával hajtott óra kémiai folyamatokat használ az energia előállításához </a:t>
            </a:r>
            <a:r>
              <a:rPr lang="hu" u="sng" dirty="0">
                <a:solidFill>
                  <a:schemeClr val="hlink"/>
                </a:solidFill>
                <a:hlinkClick r:id="rId3"/>
              </a:rPr>
              <a:t>https://www.real-worl-physics-problems.com/potato-clock.html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5" name="Google Shape;245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200" dirty="0">
                <a:solidFill>
                  <a:srgbClr val="222222"/>
                </a:solidFill>
                <a:highlight>
                  <a:schemeClr val="lt1"/>
                </a:highlight>
              </a:rPr>
              <a:t>De az energia nem csak bennünk van. Mindenhol ott van, és mi, emberek mindig is a körülöttünk lévő világot használtuk energia beszerzésére.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200" dirty="0">
                <a:solidFill>
                  <a:srgbClr val="222222"/>
                </a:solidFill>
                <a:highlight>
                  <a:schemeClr val="lt1"/>
                </a:highlight>
              </a:rPr>
              <a:t>1800 előtt teljesen természetes életmódot éltünk, többnyire olyan természetes anyagokat használtunk, amelyek elérhetőek voltak, mint például fa, gyapjú, vas vagy bőr.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200" dirty="0" smtClean="0">
                <a:solidFill>
                  <a:srgbClr val="222222"/>
                </a:solidFill>
                <a:highlight>
                  <a:schemeClr val="lt1"/>
                </a:highlight>
              </a:rPr>
              <a:t>Valaki </a:t>
            </a:r>
            <a:r>
              <a:rPr lang="hu" sz="1200" dirty="0">
                <a:solidFill>
                  <a:srgbClr val="222222"/>
                </a:solidFill>
                <a:highlight>
                  <a:schemeClr val="lt1"/>
                </a:highlight>
              </a:rPr>
              <a:t>a viktoriánus korból nehezen ismerné </a:t>
            </a:r>
            <a:r>
              <a:rPr lang="hu" sz="1200" dirty="0" smtClean="0">
                <a:solidFill>
                  <a:srgbClr val="222222"/>
                </a:solidFill>
                <a:highlight>
                  <a:schemeClr val="lt1"/>
                </a:highlight>
              </a:rPr>
              <a:t>fel mostani </a:t>
            </a:r>
            <a:r>
              <a:rPr lang="hu" sz="1200" dirty="0">
                <a:solidFill>
                  <a:srgbClr val="222222"/>
                </a:solidFill>
                <a:highlight>
                  <a:schemeClr val="lt1"/>
                </a:highlight>
              </a:rPr>
              <a:t>világunkat.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200" dirty="0">
                <a:solidFill>
                  <a:srgbClr val="222222"/>
                </a:solidFill>
                <a:highlight>
                  <a:schemeClr val="lt1"/>
                </a:highlight>
              </a:rPr>
              <a:t>Mindössze két évszázaddal ezelőtt életünkben az energia táplálékból származott, hogy izomerőt hozzon létre, és fán keresztül égett, hogy hőt </a:t>
            </a:r>
            <a:r>
              <a:rPr lang="hu" sz="1200" dirty="0" smtClean="0">
                <a:solidFill>
                  <a:srgbClr val="222222"/>
                </a:solidFill>
                <a:highlight>
                  <a:schemeClr val="lt1"/>
                </a:highlight>
              </a:rPr>
              <a:t>termeljen.</a:t>
            </a:r>
            <a:endParaRPr lang="en-GB" sz="12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hu" sz="1200" dirty="0">
                <a:latin typeface="Calibri"/>
                <a:ea typeface="Calibri"/>
                <a:cs typeface="Calibri"/>
                <a:sym typeface="Calibri"/>
              </a:rPr>
              <a:t>Az energiafogyasztásunk pedig nem csökken – digitális korban élünk – és mindez a technológia hihetetlen mennyiségű energiát használ fel!</a:t>
            </a:r>
            <a:endParaRPr sz="1200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h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Jelenlegi energiaforrások: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hu" sz="1800" b="1" dirty="0">
                <a:solidFill>
                  <a:srgbClr val="464646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Bioenergia: </a:t>
            </a:r>
            <a:r>
              <a:rPr lang="hu" sz="1800" dirty="0">
                <a:solidFill>
                  <a:srgbClr val="464646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A tűzifától a bioüzemanyag új formáiig</a:t>
            </a:r>
            <a:endParaRPr lang="nb-NO" sz="1800" dirty="0">
              <a:solidFill>
                <a:srgbClr val="46464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hu" sz="1800" b="1" dirty="0">
                <a:solidFill>
                  <a:srgbClr val="464646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Vízenergia: </a:t>
            </a:r>
            <a:r>
              <a:rPr lang="hu" sz="1800" dirty="0">
                <a:solidFill>
                  <a:srgbClr val="464646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A vízikerekektől a modern vízenergiáig, hullámenergiáig</a:t>
            </a:r>
            <a:endParaRPr lang="nb-NO" sz="1800" dirty="0">
              <a:solidFill>
                <a:srgbClr val="46464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hu" sz="1800" b="1" dirty="0">
                <a:solidFill>
                  <a:srgbClr val="464646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Szél: </a:t>
            </a:r>
            <a:r>
              <a:rPr lang="hu" sz="1800" dirty="0">
                <a:solidFill>
                  <a:srgbClr val="464646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A vitorlásoktól a modern szélmalmokig</a:t>
            </a:r>
            <a:endParaRPr lang="nb-NO" sz="1800" dirty="0">
              <a:solidFill>
                <a:srgbClr val="46464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hu" sz="1800" b="1" dirty="0">
                <a:solidFill>
                  <a:srgbClr val="464646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Szén: </a:t>
            </a:r>
            <a:r>
              <a:rPr lang="hu" sz="1800" dirty="0">
                <a:solidFill>
                  <a:srgbClr val="464646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a gőzgépektől a széntüzelésű erőművekig</a:t>
            </a:r>
            <a:endParaRPr lang="nb-NO" sz="1800" dirty="0">
              <a:solidFill>
                <a:srgbClr val="46464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hu" sz="1800" b="1" dirty="0">
                <a:solidFill>
                  <a:srgbClr val="464646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Napenergia: </a:t>
            </a:r>
            <a:r>
              <a:rPr lang="hu" sz="1800" dirty="0">
                <a:solidFill>
                  <a:srgbClr val="464646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A növények fotoszintézisétől a napelemekig</a:t>
            </a:r>
            <a:endParaRPr lang="nb-NO" sz="1800" dirty="0">
              <a:solidFill>
                <a:srgbClr val="46464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hu" sz="1800" b="1" dirty="0">
                <a:solidFill>
                  <a:srgbClr val="464646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Atomenergia: </a:t>
            </a:r>
            <a:r>
              <a:rPr lang="hu" sz="1800" dirty="0">
                <a:solidFill>
                  <a:srgbClr val="464646"/>
                </a:solidFill>
                <a:effectLst/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az utóbbi időben használt (urán, tórium)</a:t>
            </a:r>
            <a:endParaRPr lang="nb-NO" sz="1800" dirty="0">
              <a:solidFill>
                <a:srgbClr val="46464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947076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200" dirty="0">
                <a:solidFill>
                  <a:srgbClr val="222222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Ezek az új anyagok és eljárások mindenhol jelen vannak mindennapjainkban – és nehéz elképzelni, hogy </a:t>
            </a:r>
            <a:r>
              <a:rPr lang="hu" sz="1200" dirty="0" smtClean="0">
                <a:solidFill>
                  <a:srgbClr val="222222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megpróbáljunk </a:t>
            </a:r>
            <a:r>
              <a:rPr lang="hu" sz="1200" dirty="0">
                <a:solidFill>
                  <a:srgbClr val="222222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élni nélkülük!</a:t>
            </a:r>
            <a:endParaRPr sz="1200" dirty="0">
              <a:solidFill>
                <a:srgbClr val="222222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rgbClr val="222222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200" dirty="0">
                <a:solidFill>
                  <a:srgbClr val="222222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Bármilyen okosak is voltunk, hogy előálljunk ezekkel az energiaforrásokkal, mi, emberek megfeledkeztünk egy elég nagy dologról: a hatásról, amelyet ezek gyakorolnak a Földre.</a:t>
            </a:r>
            <a:endParaRPr sz="1200" dirty="0">
              <a:solidFill>
                <a:srgbClr val="222222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rgbClr val="222222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200" dirty="0">
                <a:solidFill>
                  <a:srgbClr val="222222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Ezért fontos megérteni a különböző energiaforrásokat, hogyan használjuk őket, és ez hogyan befolyásolja azt a világot, amelyben élünk. Az </a:t>
            </a:r>
            <a:r>
              <a:rPr lang="hu" sz="120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energia létfontosságú az életünkben, és egyre inkább, ahogy életünkben egyre inkább a technológiára </a:t>
            </a:r>
            <a:r>
              <a:rPr lang="hu" sz="1200" dirty="0" smtClean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támaszkodunk,</a:t>
            </a:r>
            <a:r>
              <a:rPr lang="hu" sz="1200" baseline="0" dirty="0" smtClean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 és energiával látunk el, nos, szinte mindent, a</a:t>
            </a:r>
            <a:r>
              <a:rPr lang="hu" sz="1200" dirty="0" smtClean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mi </a:t>
            </a:r>
            <a:r>
              <a:rPr lang="hu" sz="120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körülöttünk van!</a:t>
            </a:r>
            <a:endParaRPr sz="12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20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Sok kutatás foglalkozik az energia intelligensebb felhasználásának módjaival. Egy biztos, hogy a következő néhány évtizedben az energiával való bánásmódnak teljesen </a:t>
            </a:r>
            <a:r>
              <a:rPr lang="hu" sz="1200" dirty="0" smtClean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meg kell változnia, </a:t>
            </a:r>
            <a:r>
              <a:rPr lang="hu" sz="120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és nem </a:t>
            </a:r>
            <a:r>
              <a:rPr lang="hu" sz="1200" dirty="0" smtClean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szabad nem megújuló </a:t>
            </a:r>
            <a:r>
              <a:rPr lang="hu" sz="120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forrásokból </a:t>
            </a:r>
            <a:r>
              <a:rPr lang="hu" sz="1200" dirty="0" smtClean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származnia.</a:t>
            </a:r>
            <a:endParaRPr sz="1200" dirty="0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20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Például a közönséges </a:t>
            </a:r>
            <a:r>
              <a:rPr lang="hu" sz="1200" dirty="0" smtClean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készülékek képesek lehetnek </a:t>
            </a:r>
            <a:r>
              <a:rPr lang="hu" sz="120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energia </a:t>
            </a:r>
            <a:r>
              <a:rPr lang="hu" sz="1200" dirty="0" smtClean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tárolására, </a:t>
            </a:r>
            <a:r>
              <a:rPr lang="hu" sz="120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az autók mind elektromosak lesznek, sőt szó esik arról is, hogy az élelmiszer-hulladékot vagy akár a </a:t>
            </a:r>
            <a:r>
              <a:rPr lang="hu" sz="1200" dirty="0" smtClean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kakit </a:t>
            </a:r>
            <a:r>
              <a:rPr lang="hu" sz="120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is felhasználják áramtermelésre! Röviden: könnyebb lesz energiát előállítani a mindennapi életünkben, mint a nagy erőművekben.</a:t>
            </a:r>
            <a:endParaRPr sz="1200" dirty="0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hu" sz="120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Ez azt jelenti, hogy sokkal többre </a:t>
            </a:r>
            <a:r>
              <a:rPr lang="hu" sz="120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leszünk </a:t>
            </a:r>
            <a:r>
              <a:rPr lang="hu" sz="1200" smtClean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képesek egyénenként az </a:t>
            </a:r>
            <a:r>
              <a:rPr lang="hu" sz="1200" dirty="0">
                <a:solidFill>
                  <a:srgbClr val="222222"/>
                </a:solidFill>
                <a:latin typeface="Calibri"/>
                <a:ea typeface="Calibri"/>
                <a:cs typeface="Calibri"/>
                <a:sym typeface="Calibri"/>
              </a:rPr>
              <a:t>energia létrehozása, tárolása és szabályozása érdekében.</a:t>
            </a:r>
            <a:endParaRPr sz="1200" dirty="0">
              <a:solidFill>
                <a:srgbClr val="22222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 type="secHead">
  <p:cSld name="SECTION_HEADER">
    <p:bg>
      <p:bgPr>
        <a:noFill/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311700" y="3500425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Font typeface="Calibri"/>
              <a:buNone/>
              <a:defRPr sz="3000" b="0">
                <a:solidFill>
                  <a:srgbClr val="171717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9pPr>
          </a:lstStyle>
          <a:p>
            <a:endParaRPr/>
          </a:p>
        </p:txBody>
      </p:sp>
      <p:pic>
        <p:nvPicPr>
          <p:cNvPr id="13" name="Google Shape;13;p2" descr="LI-RGB-Logo-straplineA-large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117775" y="1374550"/>
            <a:ext cx="2908448" cy="1196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1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1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2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300" cy="12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000" cy="36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body" idx="1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7"/>
          <p:cNvSpPr txBox="1">
            <a:spLocks noGrp="1"/>
          </p:cNvSpPr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7"/>
          <p:cNvSpPr txBox="1">
            <a:spLocks noGrp="1"/>
          </p:cNvSpPr>
          <p:nvPr>
            <p:ph type="body" idx="1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5" name="Google Shape;105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al – Image medium">
  <p:cSld name="General – Image medium">
    <p:bg>
      <p:bgPr>
        <a:noFill/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6139150" y="350400"/>
            <a:ext cx="29064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Font typeface="Calibri"/>
              <a:buNone/>
              <a:defRPr sz="3000" b="1">
                <a:solidFill>
                  <a:srgbClr val="171717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9pPr>
          </a:lstStyle>
          <a:p>
            <a:endParaRPr/>
          </a:p>
        </p:txBody>
      </p:sp>
      <p:sp>
        <p:nvSpPr>
          <p:cNvPr id="28" name="Google Shape;28;p5"/>
          <p:cNvSpPr/>
          <p:nvPr/>
        </p:nvSpPr>
        <p:spPr>
          <a:xfrm>
            <a:off x="0" y="0"/>
            <a:ext cx="1992000" cy="5143500"/>
          </a:xfrm>
          <a:prstGeom prst="rect">
            <a:avLst/>
          </a:prstGeom>
          <a:solidFill>
            <a:srgbClr val="F8C01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8C01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" name="Google Shape;29;p5" descr="LI-RGB-logo-yellow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0775" y="333351"/>
            <a:ext cx="1517557" cy="471757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6169500" y="1371250"/>
            <a:ext cx="2756100" cy="32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lvl="0" indent="-279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●"/>
              <a:defRPr/>
            </a:lvl1pPr>
            <a:lvl2pPr marL="914400" lvl="1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2pPr>
            <a:lvl3pPr marL="1371600" lvl="2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3pPr>
            <a:lvl4pPr marL="1828800" lvl="3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400"/>
            </a:lvl4pPr>
            <a:lvl5pPr marL="2286000" lvl="4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5pPr>
            <a:lvl6pPr marL="2743200" lvl="5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6pPr>
            <a:lvl7pPr marL="3200400" lvl="6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7pPr>
            <a:lvl8pPr marL="3657600" lvl="7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8pPr>
            <a:lvl9pPr marL="4114800" lvl="8" indent="-29845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/>
          <p:nvPr/>
        </p:nvSpPr>
        <p:spPr>
          <a:xfrm>
            <a:off x="1992000" y="0"/>
            <a:ext cx="3994800" cy="5143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EFEFE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2" name="Google Shape;32;p5"/>
          <p:cNvGrpSpPr/>
          <p:nvPr/>
        </p:nvGrpSpPr>
        <p:grpSpPr>
          <a:xfrm>
            <a:off x="3295050" y="2141975"/>
            <a:ext cx="1388700" cy="1071000"/>
            <a:chOff x="2319225" y="2141975"/>
            <a:chExt cx="1388700" cy="1071000"/>
          </a:xfrm>
        </p:grpSpPr>
        <p:sp>
          <p:nvSpPr>
            <p:cNvPr id="33" name="Google Shape;33;p5"/>
            <p:cNvSpPr/>
            <p:nvPr/>
          </p:nvSpPr>
          <p:spPr>
            <a:xfrm>
              <a:off x="2629450" y="2459575"/>
              <a:ext cx="324600" cy="280800"/>
            </a:xfrm>
            <a:prstGeom prst="triangle">
              <a:avLst>
                <a:gd name="adj" fmla="val 50000"/>
              </a:avLst>
            </a:pr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4;p5"/>
            <p:cNvSpPr/>
            <p:nvPr/>
          </p:nvSpPr>
          <p:spPr>
            <a:xfrm>
              <a:off x="2781850" y="2418114"/>
              <a:ext cx="548700" cy="474600"/>
            </a:xfrm>
            <a:prstGeom prst="triangle">
              <a:avLst>
                <a:gd name="adj" fmla="val 50000"/>
              </a:avLst>
            </a:prstGeom>
            <a:solidFill>
              <a:srgbClr val="CCCCCC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;p5"/>
            <p:cNvSpPr/>
            <p:nvPr/>
          </p:nvSpPr>
          <p:spPr>
            <a:xfrm>
              <a:off x="2319225" y="2141975"/>
              <a:ext cx="1388700" cy="1071000"/>
            </a:xfrm>
            <a:prstGeom prst="frame">
              <a:avLst>
                <a:gd name="adj1" fmla="val 12500"/>
              </a:avLst>
            </a:prstGeom>
            <a:solidFill>
              <a:srgbClr val="D9D9D9"/>
            </a:solidFill>
            <a:ln>
              <a:noFill/>
            </a:ln>
          </p:spPr>
          <p:txBody>
            <a:bodyPr spcFirstLastPara="1" wrap="square" lIns="68575" tIns="68575" rIns="68575" bIns="6857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932595" y="4555000"/>
            <a:ext cx="8910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2"/>
          </p:nvPr>
        </p:nvSpPr>
        <p:spPr>
          <a:xfrm>
            <a:off x="120194" y="1371250"/>
            <a:ext cx="1667700" cy="18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lvl="0" indent="-279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●"/>
              <a:defRPr/>
            </a:lvl1pPr>
            <a:lvl2pPr marL="914400" lvl="1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2pPr>
            <a:lvl3pPr marL="1371600" lvl="2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3pPr>
            <a:lvl4pPr marL="1828800" lvl="3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400"/>
            </a:lvl4pPr>
            <a:lvl5pPr marL="2286000" lvl="4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5pPr>
            <a:lvl6pPr marL="2743200" lvl="5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6pPr>
            <a:lvl7pPr marL="3200400" lvl="6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7pPr>
            <a:lvl8pPr marL="3657600" lvl="7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8pPr>
            <a:lvl9pPr marL="4114800" lvl="8" indent="-29845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CUSTOM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al – Diagram/Illustration">
  <p:cSld name="General – Diagram/Illustration">
    <p:bg>
      <p:bgPr>
        <a:noFill/>
        <a:effectLst/>
      </p:bgPr>
    </p:bg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>
            <a:off x="0" y="0"/>
            <a:ext cx="1992000" cy="5143500"/>
          </a:xfrm>
          <a:prstGeom prst="rect">
            <a:avLst/>
          </a:prstGeom>
          <a:solidFill>
            <a:srgbClr val="F8C01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8C01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" name="Google Shape;42;p7" descr="LI-RGB-logo-yellow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0775" y="333351"/>
            <a:ext cx="1517557" cy="471757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902275" y="4555000"/>
            <a:ext cx="9213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120194" y="1371250"/>
            <a:ext cx="1667700" cy="18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lvl="0" indent="-279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●"/>
              <a:defRPr/>
            </a:lvl1pPr>
            <a:lvl2pPr marL="914400" lvl="1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2pPr>
            <a:lvl3pPr marL="1371600" lvl="2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3pPr>
            <a:lvl4pPr marL="1828800" lvl="3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400"/>
            </a:lvl4pPr>
            <a:lvl5pPr marL="2286000" lvl="4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5pPr>
            <a:lvl6pPr marL="2743200" lvl="5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6pPr>
            <a:lvl7pPr marL="3200400" lvl="6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7pPr>
            <a:lvl8pPr marL="3657600" lvl="7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8pPr>
            <a:lvl9pPr marL="4114800" lvl="8" indent="-29845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al">
  <p:cSld name="General">
    <p:bg>
      <p:bgPr>
        <a:noFill/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2188475" y="350400"/>
            <a:ext cx="62700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Font typeface="Calibri"/>
              <a:buNone/>
              <a:defRPr sz="3000" b="1">
                <a:solidFill>
                  <a:srgbClr val="171717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None/>
              <a:defRPr sz="3600"/>
            </a:lvl9pPr>
          </a:lstStyle>
          <a:p>
            <a:endParaRPr/>
          </a:p>
        </p:txBody>
      </p:sp>
      <p:sp>
        <p:nvSpPr>
          <p:cNvPr id="47" name="Google Shape;47;p8"/>
          <p:cNvSpPr/>
          <p:nvPr/>
        </p:nvSpPr>
        <p:spPr>
          <a:xfrm>
            <a:off x="0" y="0"/>
            <a:ext cx="1992000" cy="5143500"/>
          </a:xfrm>
          <a:prstGeom prst="rect">
            <a:avLst/>
          </a:prstGeom>
          <a:solidFill>
            <a:srgbClr val="F8C01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8C013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" name="Google Shape;48;p8" descr="LI-RGB-logo-yellow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40775" y="333351"/>
            <a:ext cx="1517557" cy="471757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2218825" y="1371250"/>
            <a:ext cx="6329400" cy="324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>
            <a:noAutofit/>
          </a:bodyPr>
          <a:lstStyle>
            <a:lvl1pPr marL="457200" lvl="0" indent="-279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Char char="●"/>
              <a:defRPr/>
            </a:lvl1pPr>
            <a:lvl2pPr marL="914400" lvl="1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2pPr>
            <a:lvl3pPr marL="1371600" lvl="2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3pPr>
            <a:lvl4pPr marL="1828800" lvl="3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 sz="1400"/>
            </a:lvl4pPr>
            <a:lvl5pPr marL="2286000" lvl="4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5pPr>
            <a:lvl6pPr marL="2743200" lvl="5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6pPr>
            <a:lvl7pPr marL="3200400" lvl="6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7pPr>
            <a:lvl8pPr marL="3657600" lvl="7" indent="-29845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8pPr>
            <a:lvl9pPr marL="4114800" lvl="8" indent="-29845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sldNum" idx="12"/>
          </p:nvPr>
        </p:nvSpPr>
        <p:spPr>
          <a:xfrm>
            <a:off x="932595" y="4555000"/>
            <a:ext cx="8910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Calibri"/>
              <a:buNone/>
              <a:defRPr sz="1800" b="0" i="0" u="none" strike="noStrike" cap="none">
                <a:solidFill>
                  <a:srgbClr val="171717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0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37501" y="2391825"/>
            <a:ext cx="1023000" cy="26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84125" y="2081950"/>
            <a:ext cx="4950124" cy="235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8"/>
          <p:cNvSpPr/>
          <p:nvPr/>
        </p:nvSpPr>
        <p:spPr>
          <a:xfrm rot="138938">
            <a:off x="364446" y="3189902"/>
            <a:ext cx="4599683" cy="848846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ctrTitle"/>
          </p:nvPr>
        </p:nvSpPr>
        <p:spPr>
          <a:xfrm>
            <a:off x="2138081" y="3294063"/>
            <a:ext cx="2683343" cy="6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Font typeface="Calibri"/>
              <a:buNone/>
            </a:pPr>
            <a:r>
              <a:rPr lang="hu" sz="3200" b="1" dirty="0" err="1">
                <a:solidFill>
                  <a:srgbClr val="000000"/>
                </a:solidFill>
              </a:rPr>
              <a:t>Energia</a:t>
            </a:r>
            <a:endParaRPr sz="3200" b="1" dirty="0">
              <a:solidFill>
                <a:srgbClr val="000000"/>
              </a:solidFill>
            </a:endParaRPr>
          </a:p>
        </p:txBody>
      </p:sp>
      <p:pic>
        <p:nvPicPr>
          <p:cNvPr id="117" name="Google Shape;11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54716" y="357000"/>
            <a:ext cx="978483" cy="103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9401" y="1556450"/>
            <a:ext cx="1023000" cy="26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Bilde 1">
            <a:extLst>
              <a:ext uri="{FF2B5EF4-FFF2-40B4-BE49-F238E27FC236}">
                <a16:creationId xmlns:a16="http://schemas.microsoft.com/office/drawing/2014/main" id="{FB735844-951A-4412-B2CE-B251CCF646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633" y="268993"/>
            <a:ext cx="2188654" cy="235326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25EE554-4392-43C1-97A0-8942359710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8081" y="874000"/>
            <a:ext cx="2859272" cy="28531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/>
          <p:nvPr/>
        </p:nvSpPr>
        <p:spPr>
          <a:xfrm rot="-59987" flipH="1">
            <a:off x="-77925" y="3805239"/>
            <a:ext cx="7758550" cy="1489747"/>
          </a:xfrm>
          <a:prstGeom prst="flowChartManualInput">
            <a:avLst/>
          </a:prstGeom>
          <a:solidFill>
            <a:srgbClr val="FBFBF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24"/>
          <p:cNvSpPr txBox="1"/>
          <p:nvPr/>
        </p:nvSpPr>
        <p:spPr>
          <a:xfrm>
            <a:off x="765750" y="1502600"/>
            <a:ext cx="8378100" cy="313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4"/>
          <p:cNvSpPr txBox="1"/>
          <p:nvPr/>
        </p:nvSpPr>
        <p:spPr>
          <a:xfrm>
            <a:off x="505735" y="3744317"/>
            <a:ext cx="8264400" cy="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hu" sz="22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Ahol élet vagy </a:t>
            </a:r>
            <a:r>
              <a:rPr lang="hu" sz="2200" i="0" u="none" strike="noStrike" cap="none" dirty="0" smtClean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akció </a:t>
            </a:r>
            <a:r>
              <a:rPr lang="hu" sz="22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van, ott van energia!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hu" sz="22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Amikor </a:t>
            </a:r>
            <a:r>
              <a:rPr lang="hu" sz="2200" dirty="0">
                <a:latin typeface="Calibri"/>
                <a:ea typeface="Calibri"/>
                <a:cs typeface="Calibri"/>
                <a:sym typeface="Calibri"/>
              </a:rPr>
              <a:t>mozogunk, gondolkodunk és lélegzünk, energiát használunk.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hu" sz="2200" dirty="0">
                <a:latin typeface="Calibri"/>
                <a:ea typeface="Calibri"/>
                <a:cs typeface="Calibri"/>
                <a:sym typeface="Calibri"/>
              </a:rPr>
              <a:t>Amikor autók és repülők mozognak, vagy amikor futunk, energiát használunk fel.</a:t>
            </a:r>
            <a:endParaRPr sz="22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" name="Google Shape;17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650" y="2163850"/>
            <a:ext cx="1350724" cy="1489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0475" y="1684263"/>
            <a:ext cx="826025" cy="20534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2937800" y="2294650"/>
            <a:ext cx="2197600" cy="123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82600" y="1338075"/>
            <a:ext cx="2063550" cy="1122923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4"/>
          <p:cNvSpPr/>
          <p:nvPr/>
        </p:nvSpPr>
        <p:spPr>
          <a:xfrm rot="-10770012">
            <a:off x="568918" y="431880"/>
            <a:ext cx="5708810" cy="728515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4"/>
          <p:cNvSpPr txBox="1">
            <a:spLocks noGrp="1"/>
          </p:cNvSpPr>
          <p:nvPr>
            <p:ph type="title" idx="4294967295"/>
          </p:nvPr>
        </p:nvSpPr>
        <p:spPr>
          <a:xfrm>
            <a:off x="628650" y="273850"/>
            <a:ext cx="5813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hu" sz="2800" b="1" dirty="0" smtClean="0"/>
              <a:t>Az energia </a:t>
            </a:r>
            <a:r>
              <a:rPr lang="hu" sz="2800" b="1" dirty="0"/>
              <a:t>mindent </a:t>
            </a:r>
            <a:r>
              <a:rPr lang="hu" sz="2800" b="1" dirty="0" smtClean="0"/>
              <a:t>működésbe hoz </a:t>
            </a:r>
            <a:endParaRPr sz="28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5"/>
          <p:cNvSpPr/>
          <p:nvPr/>
        </p:nvSpPr>
        <p:spPr>
          <a:xfrm rot="-10740006">
            <a:off x="569015" y="429623"/>
            <a:ext cx="3630748" cy="798228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25"/>
          <p:cNvSpPr txBox="1">
            <a:spLocks noGrp="1"/>
          </p:cNvSpPr>
          <p:nvPr>
            <p:ph type="title" idx="4294967295"/>
          </p:nvPr>
        </p:nvSpPr>
        <p:spPr>
          <a:xfrm>
            <a:off x="628649" y="254833"/>
            <a:ext cx="4003311" cy="10132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hu" sz="2800" b="1" dirty="0" smtClean="0"/>
              <a:t>A bennünk lévő energia</a:t>
            </a:r>
            <a:endParaRPr sz="2800" b="1" dirty="0"/>
          </a:p>
        </p:txBody>
      </p:sp>
      <p:sp>
        <p:nvSpPr>
          <p:cNvPr id="184" name="Google Shape;184;p25"/>
          <p:cNvSpPr txBox="1">
            <a:spLocks noGrp="1"/>
          </p:cNvSpPr>
          <p:nvPr>
            <p:ph type="body" idx="4294967295"/>
          </p:nvPr>
        </p:nvSpPr>
        <p:spPr>
          <a:xfrm>
            <a:off x="562325" y="1369225"/>
            <a:ext cx="8141400" cy="8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hu" sz="2200" dirty="0"/>
              <a:t>A testnek energiára van szüksége minden tevékenységéhez, hogy megfeleljen a mindennapi kihívásoknak. Ahhoz, hogy elegendő energiához jussunk, élelmiszerre van szükségünk.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185" name="Google Shape;18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09625" y="4279801"/>
            <a:ext cx="1316776" cy="7367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6" name="Google Shape;186;p25"/>
          <p:cNvGrpSpPr/>
          <p:nvPr/>
        </p:nvGrpSpPr>
        <p:grpSpPr>
          <a:xfrm>
            <a:off x="628650" y="2446791"/>
            <a:ext cx="1448226" cy="1833009"/>
            <a:chOff x="469825" y="2393466"/>
            <a:chExt cx="1448226" cy="1833009"/>
          </a:xfrm>
        </p:grpSpPr>
        <p:pic>
          <p:nvPicPr>
            <p:cNvPr id="187" name="Google Shape;187;p2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69825" y="2393466"/>
              <a:ext cx="1448225" cy="112733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8" name="Google Shape;188;p25"/>
            <p:cNvSpPr txBox="1"/>
            <p:nvPr/>
          </p:nvSpPr>
          <p:spPr>
            <a:xfrm>
              <a:off x="469825" y="3489675"/>
              <a:ext cx="1069200" cy="73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" dirty="0" err="1">
                  <a:latin typeface="Calibri"/>
                  <a:ea typeface="Calibri"/>
                  <a:cs typeface="Calibri"/>
                  <a:sym typeface="Calibri"/>
                </a:rPr>
                <a:t>Alvás</a:t>
              </a:r>
              <a:r>
                <a:rPr lang="hu" dirty="0">
                  <a:latin typeface="Calibri"/>
                  <a:ea typeface="Calibri"/>
                  <a:cs typeface="Calibri"/>
                  <a:sym typeface="Calibri"/>
                </a:rPr>
                <a:t> </a:t>
              </a:r>
              <a:endParaRPr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89" name="Google Shape;189;p25"/>
          <p:cNvGrpSpPr/>
          <p:nvPr/>
        </p:nvGrpSpPr>
        <p:grpSpPr>
          <a:xfrm>
            <a:off x="2021950" y="2683248"/>
            <a:ext cx="1352750" cy="2305227"/>
            <a:chOff x="1841425" y="2683248"/>
            <a:chExt cx="1352750" cy="2305227"/>
          </a:xfrm>
        </p:grpSpPr>
        <p:pic>
          <p:nvPicPr>
            <p:cNvPr id="190" name="Google Shape;190;p2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75225" y="2683248"/>
              <a:ext cx="1318950" cy="16058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1" name="Google Shape;191;p25"/>
            <p:cNvSpPr txBox="1"/>
            <p:nvPr/>
          </p:nvSpPr>
          <p:spPr>
            <a:xfrm>
              <a:off x="1841425" y="4251675"/>
              <a:ext cx="1069200" cy="73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" dirty="0" smtClean="0">
                  <a:latin typeface="Calibri"/>
                  <a:ea typeface="Calibri"/>
                  <a:cs typeface="Calibri"/>
                  <a:sym typeface="Calibri"/>
                </a:rPr>
                <a:t>Olvasás</a:t>
              </a:r>
              <a:endParaRPr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2" name="Google Shape;192;p25"/>
          <p:cNvGrpSpPr/>
          <p:nvPr/>
        </p:nvGrpSpPr>
        <p:grpSpPr>
          <a:xfrm>
            <a:off x="5533649" y="2446800"/>
            <a:ext cx="2075976" cy="2541675"/>
            <a:chOff x="5433949" y="2446800"/>
            <a:chExt cx="2075976" cy="2541675"/>
          </a:xfrm>
        </p:grpSpPr>
        <p:pic>
          <p:nvPicPr>
            <p:cNvPr id="193" name="Google Shape;193;p2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433949" y="2446800"/>
              <a:ext cx="2009084" cy="19289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4" name="Google Shape;194;p25"/>
            <p:cNvSpPr txBox="1"/>
            <p:nvPr/>
          </p:nvSpPr>
          <p:spPr>
            <a:xfrm>
              <a:off x="5803825" y="4251675"/>
              <a:ext cx="1706100" cy="73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" dirty="0">
                  <a:latin typeface="Calibri"/>
                  <a:ea typeface="Calibri"/>
                  <a:cs typeface="Calibri"/>
                  <a:sym typeface="Calibri"/>
                </a:rPr>
                <a:t>Munka a terepen vagy </a:t>
              </a:r>
              <a:r>
                <a:rPr lang="hu" dirty="0" smtClean="0">
                  <a:latin typeface="Calibri"/>
                  <a:ea typeface="Calibri"/>
                  <a:cs typeface="Calibri"/>
                  <a:sym typeface="Calibri"/>
                </a:rPr>
                <a:t>kertben</a:t>
              </a:r>
              <a:endParaRPr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5" name="Google Shape;195;p25"/>
          <p:cNvGrpSpPr/>
          <p:nvPr/>
        </p:nvGrpSpPr>
        <p:grpSpPr>
          <a:xfrm>
            <a:off x="7509924" y="2267488"/>
            <a:ext cx="1318950" cy="1883587"/>
            <a:chOff x="7539349" y="2328088"/>
            <a:chExt cx="1318950" cy="1883587"/>
          </a:xfrm>
        </p:grpSpPr>
        <p:pic>
          <p:nvPicPr>
            <p:cNvPr id="196" name="Google Shape;196;p25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7539349" y="2816625"/>
              <a:ext cx="1318950" cy="1395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7" name="Google Shape;197;p25"/>
            <p:cNvSpPr txBox="1"/>
            <p:nvPr/>
          </p:nvSpPr>
          <p:spPr>
            <a:xfrm>
              <a:off x="8214055" y="2328088"/>
              <a:ext cx="641945" cy="73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90000"/>
                </a:lnSpc>
                <a:spcBef>
                  <a:spcPts val="800"/>
                </a:spcBef>
                <a:spcAft>
                  <a:spcPts val="0"/>
                </a:spcAft>
                <a:buNone/>
              </a:pPr>
              <a:r>
                <a:rPr lang="hu" dirty="0" smtClean="0">
                  <a:latin typeface="Calibri"/>
                  <a:ea typeface="Calibri"/>
                  <a:cs typeface="Calibri"/>
                  <a:sym typeface="Calibri"/>
                </a:rPr>
                <a:t>Futás</a:t>
              </a:r>
              <a:endParaRPr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98" name="Google Shape;198;p25"/>
          <p:cNvGrpSpPr/>
          <p:nvPr/>
        </p:nvGrpSpPr>
        <p:grpSpPr>
          <a:xfrm>
            <a:off x="3259875" y="2831863"/>
            <a:ext cx="2208075" cy="2008000"/>
            <a:chOff x="3259875" y="2941575"/>
            <a:chExt cx="2208075" cy="2008000"/>
          </a:xfrm>
        </p:grpSpPr>
        <p:pic>
          <p:nvPicPr>
            <p:cNvPr id="199" name="Google Shape;199;p25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3259875" y="3229943"/>
              <a:ext cx="2208075" cy="17196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0" name="Google Shape;200;p25"/>
            <p:cNvSpPr txBox="1"/>
            <p:nvPr/>
          </p:nvSpPr>
          <p:spPr>
            <a:xfrm>
              <a:off x="4018325" y="2941575"/>
              <a:ext cx="1229400" cy="736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" dirty="0" smtClean="0">
                  <a:latin typeface="Calibri"/>
                  <a:ea typeface="Calibri"/>
                  <a:cs typeface="Calibri"/>
                  <a:sym typeface="Calibri"/>
                </a:rPr>
                <a:t>Biciklizés</a:t>
              </a:r>
              <a:endParaRPr dirty="0">
                <a:latin typeface="Calibri"/>
                <a:ea typeface="Calibri"/>
                <a:cs typeface="Calibri"/>
                <a:sym typeface="Calibri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6"/>
          <p:cNvSpPr/>
          <p:nvPr/>
        </p:nvSpPr>
        <p:spPr>
          <a:xfrm rot="-10710012">
            <a:off x="568939" y="427394"/>
            <a:ext cx="4679096" cy="728512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6"/>
          <p:cNvSpPr txBox="1">
            <a:spLocks noGrp="1"/>
          </p:cNvSpPr>
          <p:nvPr>
            <p:ph type="title" idx="4294967295"/>
          </p:nvPr>
        </p:nvSpPr>
        <p:spPr>
          <a:xfrm>
            <a:off x="628650" y="273850"/>
            <a:ext cx="45495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hu" sz="3000" b="1" dirty="0"/>
              <a:t>A főzés energiát igényel…</a:t>
            </a:r>
            <a:endParaRPr sz="3000" b="1" dirty="0"/>
          </a:p>
        </p:txBody>
      </p:sp>
      <p:sp>
        <p:nvSpPr>
          <p:cNvPr id="207" name="Google Shape;207;p26"/>
          <p:cNvSpPr txBox="1"/>
          <p:nvPr/>
        </p:nvSpPr>
        <p:spPr>
          <a:xfrm>
            <a:off x="482274" y="1149750"/>
            <a:ext cx="5305519" cy="40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u" sz="1600" dirty="0">
                <a:latin typeface="Calibri"/>
                <a:ea typeface="Calibri"/>
                <a:cs typeface="Calibri"/>
                <a:sym typeface="Calibri"/>
              </a:rPr>
              <a:t>Sokféle módon főzünk burgonyát – melyik </a:t>
            </a:r>
            <a:r>
              <a:rPr lang="hu" sz="1600" dirty="0" smtClean="0">
                <a:latin typeface="Calibri"/>
                <a:ea typeface="Calibri"/>
                <a:cs typeface="Calibri"/>
                <a:sym typeface="Calibri"/>
              </a:rPr>
              <a:t>módhoz </a:t>
            </a:r>
            <a:r>
              <a:rPr lang="hu" sz="1600" dirty="0">
                <a:latin typeface="Calibri"/>
                <a:ea typeface="Calibri"/>
                <a:cs typeface="Calibri"/>
                <a:sym typeface="Calibri"/>
              </a:rPr>
              <a:t>van szükség a </a:t>
            </a:r>
            <a:r>
              <a:rPr lang="hu" sz="1600" dirty="0" smtClean="0">
                <a:latin typeface="Calibri"/>
                <a:ea typeface="Calibri"/>
                <a:cs typeface="Calibri"/>
                <a:sym typeface="Calibri"/>
              </a:rPr>
              <a:t>legtöbb energiára?</a:t>
            </a:r>
            <a:endParaRPr sz="16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8" name="Google Shape;208;p26"/>
          <p:cNvGrpSpPr/>
          <p:nvPr/>
        </p:nvGrpSpPr>
        <p:grpSpPr>
          <a:xfrm>
            <a:off x="197824" y="2214387"/>
            <a:ext cx="1394074" cy="1328820"/>
            <a:chOff x="100775" y="2098258"/>
            <a:chExt cx="1394074" cy="1328820"/>
          </a:xfrm>
        </p:grpSpPr>
        <p:pic>
          <p:nvPicPr>
            <p:cNvPr id="209" name="Google Shape;209;p2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00775" y="2406048"/>
              <a:ext cx="1394074" cy="10210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0" name="Google Shape;210;p26"/>
            <p:cNvSpPr txBox="1"/>
            <p:nvPr/>
          </p:nvSpPr>
          <p:spPr>
            <a:xfrm>
              <a:off x="137716" y="2098258"/>
              <a:ext cx="1350300" cy="52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hu" sz="1200" dirty="0" err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Nyers</a:t>
              </a:r>
              <a:r>
                <a:rPr lang="hu" sz="12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hu" sz="1200" dirty="0" err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krumpli</a:t>
              </a: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4" name="Google Shape;214;p26"/>
          <p:cNvGrpSpPr/>
          <p:nvPr/>
        </p:nvGrpSpPr>
        <p:grpSpPr>
          <a:xfrm>
            <a:off x="6325332" y="2228403"/>
            <a:ext cx="1613815" cy="1346813"/>
            <a:chOff x="3423016" y="1616900"/>
            <a:chExt cx="1978772" cy="1494224"/>
          </a:xfrm>
        </p:grpSpPr>
        <p:pic>
          <p:nvPicPr>
            <p:cNvPr id="215" name="Google Shape;215;p2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423016" y="1616900"/>
              <a:ext cx="1201514" cy="14942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6" name="Google Shape;216;p26"/>
            <p:cNvSpPr txBox="1"/>
            <p:nvPr/>
          </p:nvSpPr>
          <p:spPr>
            <a:xfrm>
              <a:off x="4246788" y="1847339"/>
              <a:ext cx="1155000" cy="31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hu" sz="1200" dirty="0" smtClean="0">
                  <a:latin typeface="Calibri"/>
                  <a:ea typeface="Calibri"/>
                  <a:cs typeface="Calibri"/>
                  <a:sym typeface="Calibri"/>
                </a:rPr>
                <a:t>Formázás</a:t>
              </a: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219" name="Google Shape;219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97024" y="2592960"/>
            <a:ext cx="909014" cy="10108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20" name="Google Shape;220;p26"/>
          <p:cNvGrpSpPr/>
          <p:nvPr/>
        </p:nvGrpSpPr>
        <p:grpSpPr>
          <a:xfrm>
            <a:off x="6381169" y="3497756"/>
            <a:ext cx="1300965" cy="1494224"/>
            <a:chOff x="4478785" y="3091938"/>
            <a:chExt cx="1823531" cy="1738012"/>
          </a:xfrm>
        </p:grpSpPr>
        <p:sp>
          <p:nvSpPr>
            <p:cNvPr id="221" name="Google Shape;221;p26"/>
            <p:cNvSpPr txBox="1"/>
            <p:nvPr/>
          </p:nvSpPr>
          <p:spPr>
            <a:xfrm>
              <a:off x="4708675" y="4511950"/>
              <a:ext cx="975000" cy="31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hu" sz="1200" dirty="0" smtClean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Sütés</a:t>
              </a: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22" name="Google Shape;222;p26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478785" y="3091938"/>
              <a:ext cx="1823531" cy="149422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23" name="Google Shape;223;p26"/>
          <p:cNvGrpSpPr/>
          <p:nvPr/>
        </p:nvGrpSpPr>
        <p:grpSpPr>
          <a:xfrm>
            <a:off x="7397653" y="3778331"/>
            <a:ext cx="1997375" cy="1002992"/>
            <a:chOff x="6552700" y="3617927"/>
            <a:chExt cx="2656399" cy="1439147"/>
          </a:xfrm>
        </p:grpSpPr>
        <p:sp>
          <p:nvSpPr>
            <p:cNvPr id="224" name="Google Shape;224;p26"/>
            <p:cNvSpPr txBox="1"/>
            <p:nvPr/>
          </p:nvSpPr>
          <p:spPr>
            <a:xfrm>
              <a:off x="6679399" y="4854874"/>
              <a:ext cx="1603513" cy="202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hu" sz="12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Sütőben </a:t>
              </a:r>
              <a:r>
                <a:rPr lang="hu" sz="1200" dirty="0" smtClean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sütés</a:t>
              </a:r>
              <a:endParaRPr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25" name="Google Shape;225;p26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552700" y="3617927"/>
              <a:ext cx="2656399" cy="143914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26" name="Google Shape;226;p26"/>
          <p:cNvGrpSpPr/>
          <p:nvPr/>
        </p:nvGrpSpPr>
        <p:grpSpPr>
          <a:xfrm>
            <a:off x="7602140" y="2293902"/>
            <a:ext cx="1522653" cy="1428516"/>
            <a:chOff x="6552699" y="1981706"/>
            <a:chExt cx="2327715" cy="1832294"/>
          </a:xfrm>
        </p:grpSpPr>
        <p:sp>
          <p:nvSpPr>
            <p:cNvPr id="227" name="Google Shape;227;p26"/>
            <p:cNvSpPr txBox="1"/>
            <p:nvPr/>
          </p:nvSpPr>
          <p:spPr>
            <a:xfrm>
              <a:off x="7370002" y="1981706"/>
              <a:ext cx="1510412" cy="36480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hu-HU" sz="1200" dirty="0" smtClean="0">
                  <a:latin typeface="Calibri"/>
                  <a:ea typeface="Calibri"/>
                  <a:cs typeface="Calibri"/>
                  <a:sym typeface="Calibri"/>
                </a:rPr>
                <a:t>Csomagolás</a:t>
              </a: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28" name="Google Shape;228;p26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6552699" y="2026262"/>
              <a:ext cx="1502001" cy="178773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29" name="Google Shape;229;p26"/>
          <p:cNvSpPr txBox="1"/>
          <p:nvPr/>
        </p:nvSpPr>
        <p:spPr>
          <a:xfrm>
            <a:off x="7510048" y="2129524"/>
            <a:ext cx="924300" cy="20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u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Fagyasztás</a:t>
            </a:r>
            <a:endParaRPr sz="12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0" name="Google Shape;230;p2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076319" y="868910"/>
            <a:ext cx="1501981" cy="1494224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18;p26">
            <a:extLst>
              <a:ext uri="{FF2B5EF4-FFF2-40B4-BE49-F238E27FC236}">
                <a16:creationId xmlns:a16="http://schemas.microsoft.com/office/drawing/2014/main" id="{EDAA3BE9-04B3-4188-92EB-581B155F5AD7}"/>
              </a:ext>
            </a:extLst>
          </p:cNvPr>
          <p:cNvSpPr txBox="1"/>
          <p:nvPr/>
        </p:nvSpPr>
        <p:spPr>
          <a:xfrm>
            <a:off x="1779313" y="2055387"/>
            <a:ext cx="1317197" cy="31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u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Főtt</a:t>
            </a:r>
            <a:r>
              <a:rPr lang="hu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hu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krumpli</a:t>
            </a:r>
            <a:r>
              <a:rPr lang="h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sz="12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219;p26">
            <a:extLst>
              <a:ext uri="{FF2B5EF4-FFF2-40B4-BE49-F238E27FC236}">
                <a16:creationId xmlns:a16="http://schemas.microsoft.com/office/drawing/2014/main" id="{8272C765-5E36-45B0-816D-030C39816DAB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59139" y="2668149"/>
            <a:ext cx="909014" cy="1010823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218;p26">
            <a:extLst>
              <a:ext uri="{FF2B5EF4-FFF2-40B4-BE49-F238E27FC236}">
                <a16:creationId xmlns:a16="http://schemas.microsoft.com/office/drawing/2014/main" id="{3F274961-DB3A-4D0A-B3E3-BCA3F80CFA7E}"/>
              </a:ext>
            </a:extLst>
          </p:cNvPr>
          <p:cNvSpPr txBox="1"/>
          <p:nvPr/>
        </p:nvSpPr>
        <p:spPr>
          <a:xfrm>
            <a:off x="3266650" y="2051516"/>
            <a:ext cx="1021327" cy="2770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u" sz="12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Krumplipüré</a:t>
            </a:r>
            <a:r>
              <a:rPr lang="h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</a:t>
            </a:r>
            <a:endParaRPr sz="1200" dirty="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" name="Google Shape;217;p26">
            <a:extLst>
              <a:ext uri="{FF2B5EF4-FFF2-40B4-BE49-F238E27FC236}">
                <a16:creationId xmlns:a16="http://schemas.microsoft.com/office/drawing/2014/main" id="{B99CB64D-80F8-4E48-978C-78122CF491BB}"/>
              </a:ext>
            </a:extLst>
          </p:cNvPr>
          <p:cNvGrpSpPr/>
          <p:nvPr/>
        </p:nvGrpSpPr>
        <p:grpSpPr>
          <a:xfrm>
            <a:off x="5054949" y="2368197"/>
            <a:ext cx="909014" cy="1252356"/>
            <a:chOff x="1818102" y="1772172"/>
            <a:chExt cx="1221501" cy="1338950"/>
          </a:xfrm>
        </p:grpSpPr>
        <p:sp>
          <p:nvSpPr>
            <p:cNvPr id="34" name="Google Shape;218;p26">
              <a:extLst>
                <a:ext uri="{FF2B5EF4-FFF2-40B4-BE49-F238E27FC236}">
                  <a16:creationId xmlns:a16="http://schemas.microsoft.com/office/drawing/2014/main" id="{0DC7BF43-AF44-4C22-B8D5-E73B2EE4ECF2}"/>
                </a:ext>
              </a:extLst>
            </p:cNvPr>
            <p:cNvSpPr txBox="1"/>
            <p:nvPr/>
          </p:nvSpPr>
          <p:spPr>
            <a:xfrm>
              <a:off x="1953945" y="1772172"/>
              <a:ext cx="1006200" cy="31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hu" sz="1200" dirty="0" smtClean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Főzés   </a:t>
              </a: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35" name="Google Shape;219;p26">
              <a:extLst>
                <a:ext uri="{FF2B5EF4-FFF2-40B4-BE49-F238E27FC236}">
                  <a16:creationId xmlns:a16="http://schemas.microsoft.com/office/drawing/2014/main" id="{651208DC-C469-404A-880B-605154553998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18102" y="2030405"/>
              <a:ext cx="1221501" cy="1080717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6" name="Google Shape;211;p26">
            <a:extLst>
              <a:ext uri="{FF2B5EF4-FFF2-40B4-BE49-F238E27FC236}">
                <a16:creationId xmlns:a16="http://schemas.microsoft.com/office/drawing/2014/main" id="{C0B49066-0E1B-4055-A381-80FFDB69D3F7}"/>
              </a:ext>
            </a:extLst>
          </p:cNvPr>
          <p:cNvGrpSpPr/>
          <p:nvPr/>
        </p:nvGrpSpPr>
        <p:grpSpPr>
          <a:xfrm>
            <a:off x="4904267" y="3620553"/>
            <a:ext cx="1132672" cy="1279317"/>
            <a:chOff x="1694771" y="3427075"/>
            <a:chExt cx="1344818" cy="1494223"/>
          </a:xfrm>
        </p:grpSpPr>
        <p:pic>
          <p:nvPicPr>
            <p:cNvPr id="37" name="Google Shape;212;p26">
              <a:extLst>
                <a:ext uri="{FF2B5EF4-FFF2-40B4-BE49-F238E27FC236}">
                  <a16:creationId xmlns:a16="http://schemas.microsoft.com/office/drawing/2014/main" id="{6318A6CE-A603-410A-80D5-276508BC1E4A}"/>
                </a:ext>
              </a:extLst>
            </p:cNvPr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1884558" y="3427075"/>
              <a:ext cx="1155031" cy="14942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" name="Google Shape;213;p26">
              <a:extLst>
                <a:ext uri="{FF2B5EF4-FFF2-40B4-BE49-F238E27FC236}">
                  <a16:creationId xmlns:a16="http://schemas.microsoft.com/office/drawing/2014/main" id="{133BF6B4-F7EB-4280-BE23-61B5157B7B9F}"/>
                </a:ext>
              </a:extLst>
            </p:cNvPr>
            <p:cNvSpPr txBox="1"/>
            <p:nvPr/>
          </p:nvSpPr>
          <p:spPr>
            <a:xfrm>
              <a:off x="1694771" y="3663194"/>
              <a:ext cx="1154999" cy="31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hu" sz="1200" dirty="0" smtClean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Pépesítés</a:t>
              </a: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9" name="Google Shape;218;p26">
            <a:extLst>
              <a:ext uri="{FF2B5EF4-FFF2-40B4-BE49-F238E27FC236}">
                <a16:creationId xmlns:a16="http://schemas.microsoft.com/office/drawing/2014/main" id="{D92AEF66-F89D-463B-8F46-F02AC3D9472A}"/>
              </a:ext>
            </a:extLst>
          </p:cNvPr>
          <p:cNvSpPr txBox="1"/>
          <p:nvPr/>
        </p:nvSpPr>
        <p:spPr>
          <a:xfrm>
            <a:off x="4833815" y="2079716"/>
            <a:ext cx="1163496" cy="297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u" sz="12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Sü</a:t>
            </a:r>
            <a:r>
              <a:rPr lang="hu" sz="1200" b="1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lt </a:t>
            </a:r>
            <a:r>
              <a:rPr lang="hu" sz="12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krumpli</a:t>
            </a:r>
            <a:r>
              <a:rPr lang="hu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dirty="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0" name="Google Shape;211;p26">
            <a:extLst>
              <a:ext uri="{FF2B5EF4-FFF2-40B4-BE49-F238E27FC236}">
                <a16:creationId xmlns:a16="http://schemas.microsoft.com/office/drawing/2014/main" id="{C0B49066-0E1B-4055-A381-80FFDB69D3F7}"/>
              </a:ext>
            </a:extLst>
          </p:cNvPr>
          <p:cNvGrpSpPr/>
          <p:nvPr/>
        </p:nvGrpSpPr>
        <p:grpSpPr>
          <a:xfrm>
            <a:off x="3319187" y="3678972"/>
            <a:ext cx="1221178" cy="1279317"/>
            <a:chOff x="1589688" y="3427075"/>
            <a:chExt cx="1449901" cy="1494223"/>
          </a:xfrm>
        </p:grpSpPr>
        <p:pic>
          <p:nvPicPr>
            <p:cNvPr id="41" name="Google Shape;212;p26">
              <a:extLst>
                <a:ext uri="{FF2B5EF4-FFF2-40B4-BE49-F238E27FC236}">
                  <a16:creationId xmlns:a16="http://schemas.microsoft.com/office/drawing/2014/main" id="{6318A6CE-A603-410A-80D5-276508BC1E4A}"/>
                </a:ext>
              </a:extLst>
            </p:cNvPr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1884558" y="3427075"/>
              <a:ext cx="1155031" cy="149422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" name="Google Shape;213;p26">
              <a:extLst>
                <a:ext uri="{FF2B5EF4-FFF2-40B4-BE49-F238E27FC236}">
                  <a16:creationId xmlns:a16="http://schemas.microsoft.com/office/drawing/2014/main" id="{133BF6B4-F7EB-4280-BE23-61B5157B7B9F}"/>
                </a:ext>
              </a:extLst>
            </p:cNvPr>
            <p:cNvSpPr txBox="1"/>
            <p:nvPr/>
          </p:nvSpPr>
          <p:spPr>
            <a:xfrm>
              <a:off x="1589688" y="3676441"/>
              <a:ext cx="1154999" cy="318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rPr lang="hu" sz="1200" dirty="0" smtClean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Pépesítés</a:t>
              </a:r>
              <a:endParaRPr sz="1200" dirty="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" name="Google Shape;218;p26">
            <a:extLst>
              <a:ext uri="{FF2B5EF4-FFF2-40B4-BE49-F238E27FC236}">
                <a16:creationId xmlns:a16="http://schemas.microsoft.com/office/drawing/2014/main" id="{0DC7BF43-AF44-4C22-B8D5-E73B2EE4ECF2}"/>
              </a:ext>
            </a:extLst>
          </p:cNvPr>
          <p:cNvSpPr txBox="1"/>
          <p:nvPr/>
        </p:nvSpPr>
        <p:spPr>
          <a:xfrm>
            <a:off x="3521718" y="2368196"/>
            <a:ext cx="748792" cy="2974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u" sz="1200" dirty="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Főzés   </a:t>
            </a:r>
            <a:endParaRPr sz="1200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8"/>
          <p:cNvSpPr/>
          <p:nvPr/>
        </p:nvSpPr>
        <p:spPr>
          <a:xfrm rot="-10770007">
            <a:off x="569008" y="432617"/>
            <a:ext cx="4315534" cy="798215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8" name="Google Shape;248;p28"/>
          <p:cNvSpPr txBox="1">
            <a:spLocks noGrp="1"/>
          </p:cNvSpPr>
          <p:nvPr>
            <p:ph type="title" idx="4294967295"/>
          </p:nvPr>
        </p:nvSpPr>
        <p:spPr>
          <a:xfrm>
            <a:off x="628650" y="273850"/>
            <a:ext cx="46101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hu" sz="3000" b="1" dirty="0"/>
              <a:t>Energiafelhasználás a történelem során</a:t>
            </a:r>
            <a:endParaRPr sz="3000" b="1" dirty="0"/>
          </a:p>
        </p:txBody>
      </p:sp>
      <p:sp>
        <p:nvSpPr>
          <p:cNvPr id="249" name="Google Shape;249;p28"/>
          <p:cNvSpPr txBox="1"/>
          <p:nvPr/>
        </p:nvSpPr>
        <p:spPr>
          <a:xfrm>
            <a:off x="755400" y="4331900"/>
            <a:ext cx="1918500" cy="2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u" sz="1400" i="0" u="none" strike="noStrike" cap="none" dirty="0">
                <a:latin typeface="Calibri"/>
                <a:ea typeface="Calibri"/>
                <a:cs typeface="Calibri"/>
                <a:sym typeface="Calibri"/>
              </a:rPr>
              <a:t>A kőkorszak</a:t>
            </a:r>
            <a:endParaRPr sz="1400" i="0" u="none" strike="noStrike" cap="none" dirty="0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8"/>
          <p:cNvSpPr txBox="1"/>
          <p:nvPr/>
        </p:nvSpPr>
        <p:spPr>
          <a:xfrm>
            <a:off x="5749599" y="4377000"/>
            <a:ext cx="983245" cy="38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u" dirty="0">
                <a:latin typeface="Calibri"/>
                <a:ea typeface="Calibri"/>
                <a:cs typeface="Calibri"/>
                <a:sym typeface="Calibri"/>
              </a:rPr>
              <a:t>19. század</a:t>
            </a:r>
            <a:endParaRPr sz="1400" i="0" u="none" strike="noStrike" cap="none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28"/>
          <p:cNvSpPr txBox="1"/>
          <p:nvPr/>
        </p:nvSpPr>
        <p:spPr>
          <a:xfrm>
            <a:off x="7088450" y="4377000"/>
            <a:ext cx="780300" cy="3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hu" dirty="0" err="1">
                <a:latin typeface="Calibri"/>
                <a:ea typeface="Calibri"/>
                <a:cs typeface="Calibri"/>
                <a:sym typeface="Calibri"/>
              </a:rPr>
              <a:t>Most</a:t>
            </a:r>
            <a:endParaRPr sz="1400" i="0" u="none" strike="noStrike" cap="none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28"/>
          <p:cNvSpPr txBox="1"/>
          <p:nvPr/>
        </p:nvSpPr>
        <p:spPr>
          <a:xfrm rot="-5400000">
            <a:off x="-1390600" y="2643025"/>
            <a:ext cx="3535200" cy="30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hu" sz="1200" dirty="0">
                <a:latin typeface="Calibri"/>
                <a:ea typeface="Calibri"/>
                <a:cs typeface="Calibri"/>
                <a:sym typeface="Calibri"/>
              </a:rPr>
              <a:t>Energiafelhasználás az idők során</a:t>
            </a:r>
            <a:endParaRPr sz="1200" dirty="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3" name="Google Shape;25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49601" y="3024011"/>
            <a:ext cx="566900" cy="1200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400" y="3687653"/>
            <a:ext cx="708300" cy="689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19174" y="194426"/>
            <a:ext cx="780300" cy="4109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2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80875" y="591043"/>
            <a:ext cx="5245673" cy="353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>
            <a:extLst>
              <a:ext uri="{FF2B5EF4-FFF2-40B4-BE49-F238E27FC236}">
                <a16:creationId xmlns:a16="http://schemas.microsoft.com/office/drawing/2014/main" id="{E3A3B69E-AA2A-4A23-8280-4B24FE808B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509" y="1702600"/>
            <a:ext cx="4950381" cy="235326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5F5F2D5-2749-45E5-8E77-08FF3A730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50" y="513890"/>
            <a:ext cx="4328535" cy="804742"/>
          </a:xfrm>
          <a:prstGeom prst="rect">
            <a:avLst/>
          </a:prstGeom>
        </p:spPr>
      </p:pic>
      <p:sp>
        <p:nvSpPr>
          <p:cNvPr id="5" name="Google Shape;248;p28">
            <a:extLst>
              <a:ext uri="{FF2B5EF4-FFF2-40B4-BE49-F238E27FC236}">
                <a16:creationId xmlns:a16="http://schemas.microsoft.com/office/drawing/2014/main" id="{3278E8CF-0E21-4269-AEB7-0A7A778A8DB8}"/>
              </a:ext>
            </a:extLst>
          </p:cNvPr>
          <p:cNvSpPr txBox="1">
            <a:spLocks/>
          </p:cNvSpPr>
          <p:nvPr/>
        </p:nvSpPr>
        <p:spPr>
          <a:xfrm>
            <a:off x="628650" y="273850"/>
            <a:ext cx="46101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hu" sz="3000" b="1" dirty="0" err="1"/>
              <a:t>Különböző</a:t>
            </a:r>
            <a:r>
              <a:rPr lang="hu" sz="3000" b="1" dirty="0"/>
              <a:t> </a:t>
            </a:r>
            <a:r>
              <a:rPr lang="hu" sz="3000" b="1" dirty="0" err="1"/>
              <a:t>energiaforrások</a:t>
            </a:r>
            <a:endParaRPr lang="en-GB" sz="3000" b="1" dirty="0"/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A1F5FB93-DF74-4F7E-B572-E58B969DEF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2694" y="2697950"/>
            <a:ext cx="2857500" cy="2857500"/>
          </a:xfrm>
          <a:prstGeom prst="rect">
            <a:avLst/>
          </a:prstGeom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968BB198-D73D-4757-9D51-66E12F4B33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4738" y="2571750"/>
            <a:ext cx="2185498" cy="235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895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0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>
              <a:solidFill>
                <a:srgbClr val="222222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0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pic>
        <p:nvPicPr>
          <p:cNvPr id="270" name="Google Shape;27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06650" y="1753550"/>
            <a:ext cx="5233726" cy="2609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" y="1294238"/>
            <a:ext cx="3506651" cy="3413373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30"/>
          <p:cNvSpPr/>
          <p:nvPr/>
        </p:nvSpPr>
        <p:spPr>
          <a:xfrm rot="-10770004">
            <a:off x="568775" y="456204"/>
            <a:ext cx="6677800" cy="773392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30"/>
          <p:cNvSpPr txBox="1">
            <a:spLocks noGrp="1"/>
          </p:cNvSpPr>
          <p:nvPr>
            <p:ph type="title" idx="4294967295"/>
          </p:nvPr>
        </p:nvSpPr>
        <p:spPr>
          <a:xfrm>
            <a:off x="565527" y="273850"/>
            <a:ext cx="7676951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hu" sz="3000" b="1" dirty="0"/>
              <a:t>Hogyan hat az energiatermelés Földünkre.</a:t>
            </a:r>
            <a:endParaRPr sz="30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9"/>
          <p:cNvSpPr/>
          <p:nvPr/>
        </p:nvSpPr>
        <p:spPr>
          <a:xfrm rot="-10740006">
            <a:off x="569015" y="429623"/>
            <a:ext cx="3630748" cy="798228"/>
          </a:xfrm>
          <a:prstGeom prst="flowChartManualInpu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29"/>
          <p:cNvSpPr txBox="1">
            <a:spLocks noGrp="1"/>
          </p:cNvSpPr>
          <p:nvPr>
            <p:ph type="title" idx="4294967295"/>
          </p:nvPr>
        </p:nvSpPr>
        <p:spPr>
          <a:xfrm>
            <a:off x="628650" y="273850"/>
            <a:ext cx="3748368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hu" sz="3000" b="1" dirty="0" smtClean="0"/>
              <a:t>Energiával </a:t>
            </a:r>
            <a:r>
              <a:rPr lang="hu" sz="3000" b="1" dirty="0"/>
              <a:t>a jövőbe</a:t>
            </a:r>
            <a:endParaRPr sz="3000" b="1" dirty="0"/>
          </a:p>
        </p:txBody>
      </p:sp>
      <p:sp>
        <p:nvSpPr>
          <p:cNvPr id="263" name="Google Shape;263;p29"/>
          <p:cNvSpPr txBox="1">
            <a:spLocks noGrp="1"/>
          </p:cNvSpPr>
          <p:nvPr>
            <p:ph type="body" idx="4294967295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800" dirty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800" dirty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800" dirty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800" dirty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800" dirty="0">
              <a:solidFill>
                <a:srgbClr val="222222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800" dirty="0">
              <a:solidFill>
                <a:srgbClr val="231F2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200" dirty="0">
              <a:solidFill>
                <a:srgbClr val="222222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1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sz="1100" dirty="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2100"/>
              <a:buNone/>
            </a:pPr>
            <a:endParaRPr dirty="0"/>
          </a:p>
        </p:txBody>
      </p:sp>
      <p:pic>
        <p:nvPicPr>
          <p:cNvPr id="264" name="Google Shape;264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1025" y="1446075"/>
            <a:ext cx="6445500" cy="342899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Sylinder 1">
            <a:extLst>
              <a:ext uri="{FF2B5EF4-FFF2-40B4-BE49-F238E27FC236}">
                <a16:creationId xmlns:a16="http://schemas.microsoft.com/office/drawing/2014/main" id="{BC364C44-3E8D-4BEA-A919-AA5DF5288B3E}"/>
              </a:ext>
            </a:extLst>
          </p:cNvPr>
          <p:cNvSpPr txBox="1"/>
          <p:nvPr/>
        </p:nvSpPr>
        <p:spPr>
          <a:xfrm>
            <a:off x="585734" y="1383624"/>
            <a:ext cx="2163401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" dirty="0"/>
          </a:p>
          <a:p>
            <a:r>
              <a:rPr lang="hu" dirty="0"/>
              <a:t>Házak, amelyek </a:t>
            </a:r>
            <a:r>
              <a:rPr lang="hu" dirty="0" smtClean="0"/>
              <a:t>maguk </a:t>
            </a:r>
            <a:r>
              <a:rPr lang="hu" dirty="0"/>
              <a:t>termelik az energiát</a:t>
            </a:r>
          </a:p>
          <a:p>
            <a:endParaRPr lang="nb-NO" dirty="0"/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E69486B8-7D0D-4B08-8C62-D7E55CD3D828}"/>
              </a:ext>
            </a:extLst>
          </p:cNvPr>
          <p:cNvSpPr txBox="1"/>
          <p:nvPr/>
        </p:nvSpPr>
        <p:spPr>
          <a:xfrm>
            <a:off x="2510354" y="1446075"/>
            <a:ext cx="1696098" cy="4266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16F45920-CBD6-4376-9D1B-3F6E703E6BA3}"/>
              </a:ext>
            </a:extLst>
          </p:cNvPr>
          <p:cNvSpPr txBox="1"/>
          <p:nvPr/>
        </p:nvSpPr>
        <p:spPr>
          <a:xfrm>
            <a:off x="2602006" y="1788459"/>
            <a:ext cx="309282" cy="4266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  <p:sp>
        <p:nvSpPr>
          <p:cNvPr id="5" name="TekstSylinder 4">
            <a:extLst>
              <a:ext uri="{FF2B5EF4-FFF2-40B4-BE49-F238E27FC236}">
                <a16:creationId xmlns:a16="http://schemas.microsoft.com/office/drawing/2014/main" id="{AC20AFBE-30BE-4A5D-81C7-1247B9DFA996}"/>
              </a:ext>
            </a:extLst>
          </p:cNvPr>
          <p:cNvSpPr txBox="1"/>
          <p:nvPr/>
        </p:nvSpPr>
        <p:spPr>
          <a:xfrm>
            <a:off x="3845859" y="1801559"/>
            <a:ext cx="45224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  <p:sp>
        <p:nvSpPr>
          <p:cNvPr id="6" name="TekstSylinder 5">
            <a:extLst>
              <a:ext uri="{FF2B5EF4-FFF2-40B4-BE49-F238E27FC236}">
                <a16:creationId xmlns:a16="http://schemas.microsoft.com/office/drawing/2014/main" id="{E0C272CD-F307-4EB6-BFDC-91681049445D}"/>
              </a:ext>
            </a:extLst>
          </p:cNvPr>
          <p:cNvSpPr txBox="1"/>
          <p:nvPr/>
        </p:nvSpPr>
        <p:spPr>
          <a:xfrm>
            <a:off x="3684494" y="2723029"/>
            <a:ext cx="995082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" sz="1100" dirty="0"/>
              <a:t>Elektromos kerékpárok</a:t>
            </a:r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955837E9-335B-4EEE-BD4F-1A368D891B0A}"/>
              </a:ext>
            </a:extLst>
          </p:cNvPr>
          <p:cNvSpPr txBox="1"/>
          <p:nvPr/>
        </p:nvSpPr>
        <p:spPr>
          <a:xfrm>
            <a:off x="3597088" y="3852582"/>
            <a:ext cx="1351430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" dirty="0"/>
              <a:t>Elektromos autók</a:t>
            </a:r>
          </a:p>
          <a:p>
            <a:endParaRPr lang="nb-NO" dirty="0"/>
          </a:p>
          <a:p>
            <a:endParaRPr lang="nb-NO" dirty="0"/>
          </a:p>
          <a:p>
            <a:endParaRPr lang="nb-NO" dirty="0"/>
          </a:p>
        </p:txBody>
      </p:sp>
      <p:sp>
        <p:nvSpPr>
          <p:cNvPr id="9" name="TekstSylinder 8">
            <a:extLst>
              <a:ext uri="{FF2B5EF4-FFF2-40B4-BE49-F238E27FC236}">
                <a16:creationId xmlns:a16="http://schemas.microsoft.com/office/drawing/2014/main" id="{611BBE0A-7D0B-45A5-A59E-82D4CACB6BA5}"/>
              </a:ext>
            </a:extLst>
          </p:cNvPr>
          <p:cNvSpPr txBox="1"/>
          <p:nvPr/>
        </p:nvSpPr>
        <p:spPr>
          <a:xfrm>
            <a:off x="5277970" y="3802548"/>
            <a:ext cx="1351430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" dirty="0"/>
              <a:t>Óriás akkumulátorok városok számára</a:t>
            </a:r>
          </a:p>
          <a:p>
            <a:endParaRPr lang="nb-NO" dirty="0"/>
          </a:p>
          <a:p>
            <a:endParaRPr lang="nb-NO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a177322-8554-4703-94fc-584f6fd78f27">
      <Terms xmlns="http://schemas.microsoft.com/office/infopath/2007/PartnerControls"/>
    </lcf76f155ced4ddcb4097134ff3c332f>
    <TaxCatchAll xmlns="6bf27fe0-e5e1-409d-af2c-9f48cea10de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F0CDEDA3F1D74E80DAF8C0AB60B2C6" ma:contentTypeVersion="16" ma:contentTypeDescription="Create a new document." ma:contentTypeScope="" ma:versionID="7bcc70886f36bbea348050f968a25c3e">
  <xsd:schema xmlns:xsd="http://www.w3.org/2001/XMLSchema" xmlns:xs="http://www.w3.org/2001/XMLSchema" xmlns:p="http://schemas.microsoft.com/office/2006/metadata/properties" xmlns:ns2="fa177322-8554-4703-94fc-584f6fd78f27" xmlns:ns3="6bf27fe0-e5e1-409d-af2c-9f48cea10dee" targetNamespace="http://schemas.microsoft.com/office/2006/metadata/properties" ma:root="true" ma:fieldsID="46893184d2a93c0819087b456509941e" ns2:_="" ns3:_="">
    <xsd:import namespace="fa177322-8554-4703-94fc-584f6fd78f27"/>
    <xsd:import namespace="6bf27fe0-e5e1-409d-af2c-9f48cea10de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177322-8554-4703-94fc-584f6fd78f2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0af5be8-c9f1-4ce1-bbe3-d6ee025ccbf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f27fe0-e5e1-409d-af2c-9f48cea10dee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0015a47-cc0c-4652-a927-12ef76525176}" ma:internalName="TaxCatchAll" ma:showField="CatchAllData" ma:web="6bf27fe0-e5e1-409d-af2c-9f48cea10d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4D1CEFA-9916-483A-B1AA-806181E925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410C0C3-B900-4E0A-A9D7-2A613AE17CE1}">
  <ds:schemaRefs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2006/metadata/properties"/>
    <ds:schemaRef ds:uri="http://purl.org/dc/terms/"/>
    <ds:schemaRef ds:uri="ab529e9f-d688-426b-9c6e-4a07ff6f52e2"/>
    <ds:schemaRef ds:uri="http://schemas.openxmlformats.org/package/2006/metadata/core-properties"/>
    <ds:schemaRef ds:uri="23cb62ec-0653-4637-8224-24c1174cb3e7"/>
    <ds:schemaRef ds:uri="http://schemas.microsoft.com/office/infopath/2007/PartnerControls"/>
    <ds:schemaRef ds:uri="http://purl.org/dc/elements/1.1/"/>
    <ds:schemaRef ds:uri="fa177322-8554-4703-94fc-584f6fd78f27"/>
    <ds:schemaRef ds:uri="6bf27fe0-e5e1-409d-af2c-9f48cea10dee"/>
  </ds:schemaRefs>
</ds:datastoreItem>
</file>

<file path=customXml/itemProps3.xml><?xml version="1.0" encoding="utf-8"?>
<ds:datastoreItem xmlns:ds="http://schemas.openxmlformats.org/officeDocument/2006/customXml" ds:itemID="{CFF87106-EFD4-46B2-ADD3-0206563C1C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177322-8554-4703-94fc-584f6fd78f27"/>
    <ds:schemaRef ds:uri="6bf27fe0-e5e1-409d-af2c-9f48cea10d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764</Words>
  <Application>Microsoft Office PowerPoint</Application>
  <PresentationFormat>Diavetítés a képernyőre (16:9 oldalarány)</PresentationFormat>
  <Paragraphs>84</Paragraphs>
  <Slides>8</Slides>
  <Notes>8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14" baseType="lpstr">
      <vt:lpstr>Arial</vt:lpstr>
      <vt:lpstr>Calibri</vt:lpstr>
      <vt:lpstr>Helvetica</vt:lpstr>
      <vt:lpstr>Symbol</vt:lpstr>
      <vt:lpstr>Times New Roman</vt:lpstr>
      <vt:lpstr>Office Theme</vt:lpstr>
      <vt:lpstr>Energia</vt:lpstr>
      <vt:lpstr>Az energia mindent működésbe hoz </vt:lpstr>
      <vt:lpstr>A bennünk lévő energia</vt:lpstr>
      <vt:lpstr>A főzés energiát igényel…</vt:lpstr>
      <vt:lpstr>Energiafelhasználás a történelem során</vt:lpstr>
      <vt:lpstr>PowerPoint-bemutató</vt:lpstr>
      <vt:lpstr>Hogyan hat az energiatermelés Földünkre.</vt:lpstr>
      <vt:lpstr>Energiával a jövőbe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Energy Challenge</dc:title>
  <dc:creator>Diane Fisher-Naylor</dc:creator>
  <cp:lastModifiedBy>36709779367</cp:lastModifiedBy>
  <cp:revision>11</cp:revision>
  <dcterms:modified xsi:type="dcterms:W3CDTF">2023-02-18T14:01:39Z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0x010100C2F0CDEDA3F1D74E80DAF8C0AB60B2C6</vt:lpwstr>
  </property>
  <property fmtid="{D5CDD505-2E9C-101B-9397-08002B2CF9AE}" pid="3" name="MediaServiceImageTags">
    <vt:lpwstr/>
  </property>
</Properties>
</file>